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324" r:id="rId4"/>
    <p:sldId id="297" r:id="rId5"/>
    <p:sldId id="298" r:id="rId6"/>
    <p:sldId id="343" r:id="rId7"/>
    <p:sldId id="301" r:id="rId8"/>
    <p:sldId id="345" r:id="rId9"/>
    <p:sldId id="336" r:id="rId10"/>
    <p:sldId id="344" r:id="rId11"/>
    <p:sldId id="337" r:id="rId12"/>
    <p:sldId id="346" r:id="rId13"/>
    <p:sldId id="302" r:id="rId14"/>
    <p:sldId id="339" r:id="rId15"/>
    <p:sldId id="327" r:id="rId16"/>
    <p:sldId id="340" r:id="rId17"/>
    <p:sldId id="325" r:id="rId18"/>
    <p:sldId id="347" r:id="rId19"/>
    <p:sldId id="348" r:id="rId20"/>
    <p:sldId id="329" r:id="rId21"/>
    <p:sldId id="330" r:id="rId22"/>
    <p:sldId id="335" r:id="rId23"/>
    <p:sldId id="331" r:id="rId24"/>
    <p:sldId id="332" r:id="rId25"/>
    <p:sldId id="333" r:id="rId26"/>
    <p:sldId id="321" r:id="rId27"/>
    <p:sldId id="2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FDA9-3632-4B83-B9F1-1793611B40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4727" y="3072926"/>
            <a:ext cx="96774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переходе — залог общей безопасности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tretch/>
        </p:blipFill>
        <p:spPr bwMode="auto">
          <a:xfrm>
            <a:off x="4088310" y="364219"/>
            <a:ext cx="3870235" cy="1987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ВОДИТЕЛЕЙ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3342" y="2131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«Из-за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преграды перед переходом я не увидел пешехода и не был готов к встрече с ним»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3342" y="4407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двигался во второй полосе и не заметил пешехода за автомобилем из соседней полосы»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03" y="1469984"/>
            <a:ext cx="2196200" cy="21962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26" y="3831966"/>
            <a:ext cx="1878153" cy="1878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10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6782" y="2248911"/>
            <a:ext cx="527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пешеход, меня обязаны пропускать на переходе»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0454" y="36744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читал книгу, слушал музыку, разговаривал по телефону и не заметил приближающийся автомобиль»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6782" y="584863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думал, что водитель успеет затормозить»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1446835"/>
            <a:ext cx="1920989" cy="192098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3103355"/>
            <a:ext cx="1788518" cy="178851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5" y="5007859"/>
            <a:ext cx="1681557" cy="1681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822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ПЕШЕХОДОВ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1296" y="2105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«Автомобиль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в первой полосе остановился, я думал, что и другие тоже затормозят»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1296" y="42984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перешел дорогу в неположенном месте, потому что мне было неудобно или далеко идти до пешеходного перехода»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0" y="1742432"/>
            <a:ext cx="1372445" cy="137244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200" y="3668092"/>
            <a:ext cx="1906994" cy="190699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89" y="1742432"/>
            <a:ext cx="1372445" cy="1372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4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954" y="5159391"/>
            <a:ext cx="8264091" cy="149828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Распознавание </a:t>
            </a: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и реакция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Нажатие на тормоз и срабатывание тормоза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Запас на торможение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064" y="1378857"/>
            <a:ext cx="658335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14937" y="380160"/>
            <a:ext cx="736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Остановочный путь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180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945073" y="10363522"/>
            <a:ext cx="64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03753" y="2640838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3527" y="333171"/>
            <a:ext cx="10012101" cy="6208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Что влияет на </a:t>
            </a:r>
            <a:r>
              <a:rPr lang="ru-RU" smtClean="0">
                <a:solidFill>
                  <a:srgbClr val="002060"/>
                </a:solidFill>
                <a:latin typeface="Segoe Print" panose="02000600000000000000" pitchFamily="2" charset="0"/>
              </a:rPr>
              <a:t>время реакции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721" y="1220157"/>
            <a:ext cx="320981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mx.autoniks.ru/uploads/news/images/finish/28adee563fb3f7e1de3727bb3a8b5e2c215fdd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444" y="1220157"/>
            <a:ext cx="254006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b-images.chacha.com/images/Gallery/5064/what-are-the-easiest-ways-to-make-other-drivers-hate-you-1270692547-nov-8-2012-1-6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766" y="1220157"/>
            <a:ext cx="2268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koltat.ru/wp-content/uploads/2014/08/3_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835" y="3856516"/>
            <a:ext cx="261382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9578" y="3926596"/>
            <a:ext cx="3265627" cy="247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27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25" y="617069"/>
            <a:ext cx="9667875" cy="3571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0827" y="380160"/>
            <a:ext cx="500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</a:rPr>
              <a:t>Т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ормозной путь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102" y="4169271"/>
            <a:ext cx="10073518" cy="248578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>
              <a:spcBef>
                <a:spcPts val="600"/>
              </a:spcBef>
            </a:pPr>
            <a:endParaRPr lang="ru-RU" sz="2400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Скорости автомобиля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Дорожного покрытия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Массы автомобиля</a:t>
            </a:r>
          </a:p>
          <a:p>
            <a:pPr>
              <a:spcBef>
                <a:spcPts val="600"/>
              </a:spcBef>
            </a:pPr>
            <a:endParaRPr lang="ru-RU" sz="2400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400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Технического состояния автомобиля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Уклона дороги</a:t>
            </a:r>
          </a:p>
          <a:p>
            <a:pPr>
              <a:spcBef>
                <a:spcPts val="600"/>
              </a:spcBef>
            </a:pPr>
            <a:r>
              <a:rPr lang="ru-RU" sz="24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Способа торможения автомобиля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6732" y="4373836"/>
            <a:ext cx="933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Длина остановочного пути также зависит от:</a:t>
            </a:r>
            <a:endParaRPr lang="ru-RU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4986338" y="6675438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/>
            <a:fld id="{1DCA0493-922E-4AE9-ACC2-1DAB50BE5C9B}" type="slidenum">
              <a:rPr lang="ru-RU" b="1"/>
              <a:pPr algn="ctr"/>
              <a:t>16</a:t>
            </a:fld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24000" y="2"/>
            <a:ext cx="9144000" cy="4810125"/>
            <a:chOff x="0" y="1"/>
            <a:chExt cx="9144000" cy="4810125"/>
          </a:xfrm>
        </p:grpSpPr>
        <p:sp>
          <p:nvSpPr>
            <p:cNvPr id="2" name="TextBox 1"/>
            <p:cNvSpPr txBox="1"/>
            <p:nvPr/>
          </p:nvSpPr>
          <p:spPr>
            <a:xfrm>
              <a:off x="836765" y="2540306"/>
              <a:ext cx="3000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92021"/>
              <a:ext cx="2205111" cy="132006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48101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51485" y="2812952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со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световозвращающими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элементами на одежде/ легко разглядеть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1485" y="3238402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легко разглядеть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1485" y="3613816"/>
              <a:ext cx="2017395" cy="25792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сложно разглядеть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484" y="4010483"/>
              <a:ext cx="2017396" cy="35263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невозможно разглядеть</a:t>
              </a:r>
            </a:p>
          </p:txBody>
        </p:sp>
      </p:grp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510" y="4363121"/>
            <a:ext cx="1304925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363121"/>
            <a:ext cx="3390900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13" y="4363121"/>
            <a:ext cx="1643063" cy="2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092" y="4366205"/>
            <a:ext cx="1619250" cy="235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8685635" y="4376192"/>
            <a:ext cx="2016125" cy="2347913"/>
            <a:chOff x="943" y="3239"/>
            <a:chExt cx="1270" cy="1479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 rot="5400000">
              <a:off x="838" y="3344"/>
              <a:ext cx="1479" cy="12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5" name="Picture 51" descr="IMG_988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452"/>
              <a:ext cx="830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609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Решение — общаться!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294" y="3989804"/>
            <a:ext cx="2668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Водитель — тормозит и дает знак, что можно идти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" charset="0"/>
              </a:rPr>
              <a:t>Пешеход — убеждается, что его пропускают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35261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 smtClean="0">
                <a:solidFill>
                  <a:srgbClr val="002060"/>
                </a:solidFill>
              </a:rPr>
              <a:t>1</a:t>
            </a:r>
            <a:endParaRPr lang="ru-RU" sz="1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087" y="1435259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9133" y="1435260"/>
            <a:ext cx="56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9630" y="3989804"/>
            <a:ext cx="2668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Водитель — пропускает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" charset="0"/>
              </a:rPr>
              <a:t>Пешеход — переходит дорогу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1828" y="3989804"/>
            <a:ext cx="2668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Водитель — смотрит на пешехода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" charset="0"/>
              </a:rPr>
              <a:t>Пешеход — благодарит водителя знаком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72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4" y="380160"/>
            <a:ext cx="6856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Виды страхования: КАСКО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517" y="1572639"/>
            <a:ext cx="4166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КАСКО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— это добровольное страхование самого автомобиля на случай повреждений по различным причинам (страховым случаям), а также на случай его 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угона/кражи.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572638"/>
            <a:ext cx="6364241" cy="4773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45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4" y="380160"/>
            <a:ext cx="6398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smtClean="0">
                <a:solidFill>
                  <a:srgbClr val="002060"/>
                </a:solidFill>
                <a:latin typeface="Segoe Print" panose="02000600000000000000" pitchFamily="2" charset="0"/>
              </a:rPr>
              <a:t>Виды страхования: ОСАГО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2801" y="1574535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ОСАГО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— это обязательное страхование гражданской ответственности автовладельца, т.е. по ОСАГО возмещают исключительно вред, причиненный в результате ДТП, и платят тому, кому причинил вред по своей вине владелец полиса ОСАГО.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420" y="1574535"/>
            <a:ext cx="5841357" cy="4381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636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pic>
        <p:nvPicPr>
          <p:cNvPr id="1028" name="Picture 4" descr="http://omskzdes.ru/storage/c/2015/06/02/1433223221_551176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945" y="1620455"/>
            <a:ext cx="6503799" cy="51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2488" y="145387"/>
            <a:ext cx="10515600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Где водитель встречается с пешеходом?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5" y="380160"/>
            <a:ext cx="605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Европротокол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199" y="1371600"/>
            <a:ext cx="8723063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5773" y="2426674"/>
            <a:ext cx="6052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Схема дорожной безопасности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9152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115" y="380160"/>
            <a:ext cx="605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Условия федерального конкурса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911" y="1754160"/>
            <a:ext cx="3287486" cy="2465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1418" y="4516557"/>
            <a:ext cx="373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Главный приз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651" y="2076615"/>
            <a:ext cx="6252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Задача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конкурса: </a:t>
            </a:r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п</a:t>
            </a:r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оказать район </a:t>
            </a:r>
            <a:r>
              <a:rPr lang="ru-RU" dirty="0">
                <a:latin typeface="Times" panose="02020603050405020304" pitchFamily="18" charset="0"/>
                <a:cs typeface="Times" panose="02020603050405020304" pitchFamily="18" charset="0"/>
              </a:rPr>
              <a:t>размещения школы и окружающих объектов, пути движения транспортных средств и обучающихся</a:t>
            </a:r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endParaRPr lang="ru-RU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Полные правила, условия и критерии конкурса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dirty="0" smtClean="0">
                <a:latin typeface="Times" panose="02020603050405020304" pitchFamily="18" charset="0"/>
                <a:cs typeface="Times" panose="02020603050405020304" pitchFamily="18" charset="0"/>
              </a:rPr>
              <a:t>читайте на сайте:</a:t>
            </a:r>
          </a:p>
          <a:p>
            <a:r>
              <a:rPr lang="ru-RU" sz="5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5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бездтп.рф</a:t>
            </a:r>
            <a:endParaRPr lang="ru-RU" sz="5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642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192" y="193124"/>
            <a:ext cx="953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Пример схемы</a:t>
            </a:r>
            <a:r>
              <a:rPr lang="en-US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дорожной безопасности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2875" y="-291371"/>
            <a:ext cx="5424521" cy="8531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5280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6115" y="380160"/>
            <a:ext cx="605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Критерии оценки схемы дорожной безопасности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0181" y="1584325"/>
            <a:ext cx="88554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образовательное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учреждение находится в центре группы жилых домов и зданий; </a:t>
            </a:r>
            <a:endParaRPr lang="ru-RU" dirty="0" smtClean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указана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улично-дорожная сеть с учетом остановок общественного транспорта и выходов из станций метро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территория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на схеме включает в себя образовательное учреждение и, если есть, стадион, парк, спортивно-оздоровительный комплекс, жилые дома, автомобильные дороги и тротуары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схеме обозначены расположение жилых домов, зданий и сооружений, сеть автомобильных дорог, пути движения транспортных средств, пути движения детей в/из образовательную организацию, опасные участки, где возможны ДТП, уличные и внеуличные пешеходные переходы, места несанкционированных переходов на подходах к образовательной организации, а также названия улиц и нумерация 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домов;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Times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схеме указаны контактные телефоны организаций, обеспечивающих дорожную безопасность в районе.</a:t>
            </a:r>
            <a:endParaRPr lang="ru-RU" b="0" i="0" dirty="0">
              <a:solidFill>
                <a:srgbClr val="000000"/>
              </a:solidFill>
              <a:effectLst/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5666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1471" y="3030763"/>
            <a:ext cx="7159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smtClean="0">
                <a:solidFill>
                  <a:srgbClr val="002060"/>
                </a:solidFill>
                <a:latin typeface="Segoe Print" panose="02000600000000000000" pitchFamily="2" charset="0"/>
              </a:rPr>
              <a:t>ЧТО НОВОГО ВЫ УЗНАЛИ?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5778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9838" y="1564885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УЗНАЛ ДЛЯ СЕБЯ НОВОЕ….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МНЕ БЫЛО ОСОБЕННО ИНТЕРЕСНО…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НАУЧИЛСЯ…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РАССКАЖУ СВОИМ РОДИТЕЛЯМ И ДРУЗЬЯМ О …</a:t>
            </a:r>
          </a:p>
          <a:p>
            <a:pPr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СФОРМУЛИРУЮ КАК ЗАКОН НА ВСЮ ЖИЗНЬ…</a:t>
            </a: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845640" y="308628"/>
            <a:ext cx="6500720" cy="620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тоги</a:t>
            </a:r>
            <a:endParaRPr lang="ru-RU" sz="32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1533" y="63395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608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Тенденции </a:t>
            </a:r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в обществе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124" y="4441371"/>
            <a:ext cx="278821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Интернет</a:t>
            </a:r>
            <a:endParaRPr lang="ru-RU" dirty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2673" y="4441370"/>
            <a:ext cx="3734856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Непонимание своей ответственности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5025" y="5848277"/>
            <a:ext cx="3785339" cy="771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Провокация опасной дорожной ситуации</a:t>
            </a:r>
            <a:endParaRPr lang="ru-RU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969" y="1402417"/>
            <a:ext cx="2593256" cy="259325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947" y="2552740"/>
            <a:ext cx="3249496" cy="324949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53" y="1808309"/>
            <a:ext cx="2187364" cy="2187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872" y="566458"/>
            <a:ext cx="8437403" cy="620872"/>
          </a:xfrm>
        </p:spPr>
        <p:txBody>
          <a:bodyPr anchor="ctr">
            <a:no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Правила дорожного движения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98482" y="5661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0765" y="2540306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2648" y="1638322"/>
            <a:ext cx="80338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4.5.</a:t>
            </a:r>
            <a:r>
              <a:rPr lang="ru-RU" sz="3600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На нерегулируемых пешеходных переходах пешеходы могут выходить на проезжую часть </a:t>
            </a:r>
            <a:r>
              <a:rPr lang="ru-RU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sz="3600" b="1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ru-RU" sz="3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38375" y="408470"/>
            <a:ext cx="7886700" cy="1235135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Водитель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это</a:t>
            </a:r>
            <a:r>
              <a:rPr lang="mr-IN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…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endParaRPr lang="ru-RU" sz="4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4910138" y="6492876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/>
            <a:fld id="{1DCA0493-922E-4AE9-ACC2-1DAB50BE5C9B}" type="slidenum">
              <a:rPr lang="ru-RU" b="1"/>
              <a:pPr algn="ctr"/>
              <a:t>5</a:t>
            </a:fld>
            <a:endParaRPr lang="ru-RU" b="1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44" y="1407591"/>
            <a:ext cx="6629400" cy="532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26800" y="1357594"/>
            <a:ext cx="7886700" cy="4633912"/>
          </a:xfrm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Водитель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</a:t>
            </a:r>
            <a:r>
              <a:rPr lang="ru-RU" sz="4400" dirty="0" smtClean="0">
                <a:latin typeface="Times" panose="02020603050405020304" pitchFamily="18" charset="0"/>
                <a:cs typeface="Times" panose="02020603050405020304" pitchFamily="18" charset="0"/>
              </a:rPr>
              <a:t>это </a:t>
            </a:r>
            <a:r>
              <a:rPr lang="ru-RU" sz="4400" dirty="0">
                <a:latin typeface="Times" panose="02020603050405020304" pitchFamily="18" charset="0"/>
                <a:cs typeface="Times" panose="02020603050405020304" pitchFamily="18" charset="0"/>
              </a:rPr>
              <a:t>лицо, управляющее каким-либо транспортным средством, в том числе погонщик, ведущий по дороге вьючных, верховых животных или стадо. К водителю приравнивается обучающий вождению.</a:t>
            </a:r>
            <a:r>
              <a:rPr lang="ru-RU" sz="4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ru-RU" sz="440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0050" y="194012"/>
            <a:ext cx="6067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Пешеход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это</a:t>
            </a:r>
            <a:r>
              <a:rPr lang="mr-IN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…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54" y="1392238"/>
            <a:ext cx="6565900" cy="52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7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078" y="614493"/>
            <a:ext cx="106024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Пешеход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</a:t>
            </a:r>
            <a:r>
              <a:rPr lang="ru-RU" sz="4400" dirty="0" smtClean="0">
                <a:latin typeface="Times" panose="02020603050405020304" pitchFamily="18" charset="0"/>
                <a:cs typeface="Times" panose="02020603050405020304" pitchFamily="18" charset="0"/>
              </a:rPr>
              <a:t>это лицо</a:t>
            </a:r>
            <a:r>
              <a:rPr lang="ru-RU" sz="4400" dirty="0">
                <a:latin typeface="Times" panose="02020603050405020304" pitchFamily="18" charset="0"/>
                <a:cs typeface="Times" panose="02020603050405020304" pitchFamily="18" charset="0"/>
              </a:rPr>
              <a:t>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8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МИФЫ ВОДИТЕЛЕЙ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2709" y="1752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снижаю скорость перед пешеходным переходом только тогда, когда вижу на нем пешехода»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2709" y="3620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«Я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уверен, что успею остановиться, если вдруг появится пешеход»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52709" y="56166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«Пешеход </a:t>
            </a:r>
            <a:r>
              <a:rPr lang="ru-RU" dirty="0">
                <a:solidFill>
                  <a:srgbClr val="000000"/>
                </a:solidFill>
                <a:latin typeface="Times" charset="0"/>
              </a:rPr>
              <a:t>резко появился на дороге, я не заметил его и не успел </a:t>
            </a:r>
            <a:r>
              <a:rPr lang="ru-RU" dirty="0" smtClean="0">
                <a:solidFill>
                  <a:srgbClr val="000000"/>
                </a:solidFill>
                <a:latin typeface="Times" charset="0"/>
              </a:rPr>
              <a:t>остановиться»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108" y="1481560"/>
            <a:ext cx="1591341" cy="159134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108" y="3347824"/>
            <a:ext cx="1453096" cy="145309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103" y="5271104"/>
            <a:ext cx="1337349" cy="1337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51533" y="6339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9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710</Words>
  <Application>Microsoft Office PowerPoint</Application>
  <PresentationFormat>Широкоэкранный</PresentationFormat>
  <Paragraphs>121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Segoe Print</vt:lpstr>
      <vt:lpstr>Times</vt:lpstr>
      <vt:lpstr>1_Тема Office</vt:lpstr>
      <vt:lpstr>Правильное поведение на переходе — залог общей безопасности</vt:lpstr>
      <vt:lpstr>Где водитель встречается с пешеходом?</vt:lpstr>
      <vt:lpstr>Тенденции в обществе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МИФЫ ВОДИТЕЛЕЙ</vt:lpstr>
      <vt:lpstr>МИФЫ ВОДИТЕЛЕЙ</vt:lpstr>
      <vt:lpstr>МИФЫ ПЕШЕХОДОВ</vt:lpstr>
      <vt:lpstr>МИФЫ ПЕШЕХОДОВ</vt:lpstr>
      <vt:lpstr>Презентация PowerPoint</vt:lpstr>
      <vt:lpstr>Что влияет на время реакции</vt:lpstr>
      <vt:lpstr>Презентация PowerPoint</vt:lpstr>
      <vt:lpstr>Презентация PowerPoint</vt:lpstr>
      <vt:lpstr>Решение — общаться!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Anastasia Sizova</cp:lastModifiedBy>
  <cp:revision>89</cp:revision>
  <dcterms:created xsi:type="dcterms:W3CDTF">2016-09-23T06:53:26Z</dcterms:created>
  <dcterms:modified xsi:type="dcterms:W3CDTF">2016-12-01T14:13:55Z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