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6" r:id="rId3"/>
    <p:sldId id="257" r:id="rId4"/>
    <p:sldId id="258" r:id="rId5"/>
    <p:sldId id="259" r:id="rId6"/>
    <p:sldId id="263" r:id="rId7"/>
    <p:sldId id="260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61" r:id="rId23"/>
    <p:sldId id="262" r:id="rId24"/>
    <p:sldId id="267" r:id="rId25"/>
    <p:sldId id="26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269173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Участие обучающихся муниципальных образовательных организаций </a:t>
            </a:r>
            <a:br>
              <a:rPr lang="ru-RU" sz="3200" b="1" dirty="0" smtClean="0"/>
            </a:br>
            <a:r>
              <a:rPr lang="ru-RU" sz="3200" b="1" dirty="0" smtClean="0"/>
              <a:t>в профильных сменах </a:t>
            </a:r>
            <a:br>
              <a:rPr lang="ru-RU" sz="3200" b="1" dirty="0" smtClean="0"/>
            </a:br>
            <a:r>
              <a:rPr lang="ru-RU" sz="3200" b="1" dirty="0" smtClean="0"/>
              <a:t>Всероссийских детских центров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3886200"/>
            <a:ext cx="7920880" cy="17526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Марина Александровна Моисеенкова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Декан факультета дополнительного образования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ГАУ ДПО «АмИРО» 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993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31696" t="12143" r="33482" b="7142"/>
          <a:stretch>
            <a:fillRect/>
          </a:stretch>
        </p:blipFill>
        <p:spPr bwMode="auto">
          <a:xfrm>
            <a:off x="285720" y="214290"/>
            <a:ext cx="4286280" cy="6209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214942" y="785794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 ссылке из письма подтверждаете  данные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l="40625" t="35714" r="40625" b="27143"/>
          <a:stretch>
            <a:fillRect/>
          </a:stretch>
        </p:blipFill>
        <p:spPr bwMode="auto">
          <a:xfrm>
            <a:off x="5214942" y="2071678"/>
            <a:ext cx="300039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Прямая со стрелкой 5"/>
          <p:cNvCxnSpPr/>
          <p:nvPr/>
        </p:nvCxnSpPr>
        <p:spPr>
          <a:xfrm rot="10800000" flipV="1">
            <a:off x="7215206" y="2928934"/>
            <a:ext cx="1071570" cy="7143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10800000" flipV="1">
            <a:off x="7286644" y="3500438"/>
            <a:ext cx="1143008" cy="78581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06979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 t="10714" r="3125" b="3571"/>
          <a:stretch>
            <a:fillRect/>
          </a:stretch>
        </p:blipFill>
        <p:spPr bwMode="auto">
          <a:xfrm>
            <a:off x="285720" y="428604"/>
            <a:ext cx="8643966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Прямая со стрелкой 3"/>
          <p:cNvCxnSpPr/>
          <p:nvPr/>
        </p:nvCxnSpPr>
        <p:spPr>
          <a:xfrm>
            <a:off x="7358082" y="428604"/>
            <a:ext cx="714380" cy="21431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50278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r="52678" b="55714"/>
          <a:stretch>
            <a:fillRect/>
          </a:stretch>
        </p:blipFill>
        <p:spPr bwMode="auto">
          <a:xfrm>
            <a:off x="428596" y="857232"/>
            <a:ext cx="7572396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" name="Прямая со стрелкой 2"/>
          <p:cNvCxnSpPr/>
          <p:nvPr/>
        </p:nvCxnSpPr>
        <p:spPr>
          <a:xfrm rot="10800000" flipV="1">
            <a:off x="928662" y="2143116"/>
            <a:ext cx="1071570" cy="7143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29021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32589" t="37857" r="32589" b="31429"/>
          <a:stretch>
            <a:fillRect/>
          </a:stretch>
        </p:blipFill>
        <p:spPr bwMode="auto">
          <a:xfrm>
            <a:off x="285720" y="285728"/>
            <a:ext cx="453551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 l="32589" t="37857" r="32589" b="29286"/>
          <a:stretch>
            <a:fillRect/>
          </a:stretch>
        </p:blipFill>
        <p:spPr bwMode="auto">
          <a:xfrm>
            <a:off x="2643174" y="2857496"/>
            <a:ext cx="557216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Прямая со стрелкой 3"/>
          <p:cNvCxnSpPr/>
          <p:nvPr/>
        </p:nvCxnSpPr>
        <p:spPr>
          <a:xfrm>
            <a:off x="7072330" y="5643578"/>
            <a:ext cx="571504" cy="2857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60507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32589" t="37857" r="32143" b="29286"/>
          <a:stretch>
            <a:fillRect/>
          </a:stretch>
        </p:blipFill>
        <p:spPr bwMode="auto">
          <a:xfrm>
            <a:off x="428596" y="428604"/>
            <a:ext cx="3557923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 l="32589" t="37857" r="32589" b="29286"/>
          <a:stretch>
            <a:fillRect/>
          </a:stretch>
        </p:blipFill>
        <p:spPr bwMode="auto">
          <a:xfrm>
            <a:off x="2928926" y="2928934"/>
            <a:ext cx="557216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Прямая со стрелкой 3"/>
          <p:cNvCxnSpPr/>
          <p:nvPr/>
        </p:nvCxnSpPr>
        <p:spPr>
          <a:xfrm rot="16200000" flipH="1">
            <a:off x="7393801" y="5322107"/>
            <a:ext cx="500066" cy="4286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36459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32589" t="37857" r="32589" b="28571"/>
          <a:stretch>
            <a:fillRect/>
          </a:stretch>
        </p:blipFill>
        <p:spPr bwMode="auto">
          <a:xfrm>
            <a:off x="214282" y="285728"/>
            <a:ext cx="557216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 l="32589" t="37857" r="32589" b="29286"/>
          <a:stretch>
            <a:fillRect/>
          </a:stretch>
        </p:blipFill>
        <p:spPr bwMode="auto">
          <a:xfrm>
            <a:off x="3071802" y="3286124"/>
            <a:ext cx="557216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Прямая со стрелкой 3"/>
          <p:cNvCxnSpPr/>
          <p:nvPr/>
        </p:nvCxnSpPr>
        <p:spPr>
          <a:xfrm rot="10800000" flipV="1">
            <a:off x="2071670" y="214290"/>
            <a:ext cx="1071570" cy="7143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rot="10800000" flipV="1">
            <a:off x="2071670" y="642918"/>
            <a:ext cx="1071570" cy="7143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67020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32589" t="37857" r="32589" b="29286"/>
          <a:stretch>
            <a:fillRect/>
          </a:stretch>
        </p:blipFill>
        <p:spPr bwMode="auto">
          <a:xfrm>
            <a:off x="285720" y="285728"/>
            <a:ext cx="3857652" cy="2464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 r="60268" b="45000"/>
          <a:stretch>
            <a:fillRect/>
          </a:stretch>
        </p:blipFill>
        <p:spPr bwMode="auto">
          <a:xfrm>
            <a:off x="4173984" y="2428868"/>
            <a:ext cx="4541364" cy="3929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523374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r="41517" b="60714"/>
          <a:stretch>
            <a:fillRect/>
          </a:stretch>
        </p:blipFill>
        <p:spPr bwMode="auto">
          <a:xfrm>
            <a:off x="0" y="0"/>
            <a:ext cx="7316513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 l="33036" t="37857" r="32589" b="29286"/>
          <a:stretch>
            <a:fillRect/>
          </a:stretch>
        </p:blipFill>
        <p:spPr bwMode="auto">
          <a:xfrm>
            <a:off x="3286116" y="3071810"/>
            <a:ext cx="550072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8266694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32589" t="37143" r="32589" b="28571"/>
          <a:stretch>
            <a:fillRect/>
          </a:stretch>
        </p:blipFill>
        <p:spPr bwMode="auto">
          <a:xfrm>
            <a:off x="0" y="357166"/>
            <a:ext cx="557216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 l="32589" t="37857" r="32589" b="29286"/>
          <a:stretch>
            <a:fillRect/>
          </a:stretch>
        </p:blipFill>
        <p:spPr bwMode="auto">
          <a:xfrm>
            <a:off x="3071802" y="3143248"/>
            <a:ext cx="557216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1907014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l="32589" t="37857" r="32589" b="28571"/>
          <a:stretch>
            <a:fillRect/>
          </a:stretch>
        </p:blipFill>
        <p:spPr bwMode="auto">
          <a:xfrm>
            <a:off x="285720" y="285728"/>
            <a:ext cx="557216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 l="32143" t="37857" r="32143" b="29286"/>
          <a:stretch>
            <a:fillRect/>
          </a:stretch>
        </p:blipFill>
        <p:spPr bwMode="auto">
          <a:xfrm>
            <a:off x="3071802" y="3214686"/>
            <a:ext cx="571504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670415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779912" y="836712"/>
            <a:ext cx="2962672" cy="5361459"/>
          </a:xfrm>
        </p:spPr>
        <p:txBody>
          <a:bodyPr/>
          <a:lstStyle/>
          <a:p>
            <a:r>
              <a:rPr lang="ru-RU" dirty="0" smtClean="0"/>
              <a:t>4 ВДЦ</a:t>
            </a:r>
          </a:p>
          <a:p>
            <a:r>
              <a:rPr lang="ru-RU" dirty="0" smtClean="0"/>
              <a:t>Океан</a:t>
            </a:r>
          </a:p>
          <a:p>
            <a:r>
              <a:rPr lang="ru-RU" dirty="0" smtClean="0"/>
              <a:t>Артек </a:t>
            </a:r>
          </a:p>
          <a:p>
            <a:r>
              <a:rPr lang="ru-RU" dirty="0" smtClean="0"/>
              <a:t>Орлёнок</a:t>
            </a:r>
          </a:p>
          <a:p>
            <a:r>
              <a:rPr lang="ru-RU" dirty="0" smtClean="0"/>
              <a:t>Смена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9340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l="32143" t="37143" r="32143" b="28572"/>
          <a:stretch>
            <a:fillRect/>
          </a:stretch>
        </p:blipFill>
        <p:spPr bwMode="auto">
          <a:xfrm>
            <a:off x="285720" y="285728"/>
            <a:ext cx="3857652" cy="2314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 l="32589" t="37143" r="32143" b="28571"/>
          <a:stretch>
            <a:fillRect/>
          </a:stretch>
        </p:blipFill>
        <p:spPr bwMode="auto">
          <a:xfrm>
            <a:off x="3786182" y="3286124"/>
            <a:ext cx="4350277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03182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r="46875" b="51428"/>
          <a:stretch>
            <a:fillRect/>
          </a:stretch>
        </p:blipFill>
        <p:spPr bwMode="auto">
          <a:xfrm>
            <a:off x="357158" y="642918"/>
            <a:ext cx="8501090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0142285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476672"/>
            <a:ext cx="8435280" cy="6048672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Критерии определения детей, подлежащих поощрению путёвками в МДЦ «Артек», по направлениям:</a:t>
            </a:r>
          </a:p>
          <a:p>
            <a:r>
              <a:rPr lang="ru-RU" dirty="0" smtClean="0"/>
              <a:t>1</a:t>
            </a:r>
            <a:r>
              <a:rPr lang="ru-RU" dirty="0"/>
              <a:t>. Образование и наука: победители и призёры муниципальных, региональных, межрегиональных, всероссийских (общероссийских), международных олимпиад, конкурсов, смотров. </a:t>
            </a:r>
          </a:p>
          <a:p>
            <a:r>
              <a:rPr lang="ru-RU" dirty="0" smtClean="0"/>
              <a:t>2</a:t>
            </a:r>
            <a:r>
              <a:rPr lang="ru-RU" dirty="0"/>
              <a:t>. Культура и искусство: победители и призёры муниципальных, региональных, межрегиональных, всероссийских (общероссийских), международных творческих конкурсов, фестивалей, выставок.</a:t>
            </a:r>
          </a:p>
          <a:p>
            <a:r>
              <a:rPr lang="ru-RU" dirty="0"/>
              <a:t>3. Спорт: победители и призёры муниципальных, региональных, национальных, всероссийских (общероссийских), международных первенств (чемпионатов), спортивно-массовых мероприятий, в том числе по прикладным видам спорта.</a:t>
            </a:r>
          </a:p>
          <a:p>
            <a:r>
              <a:rPr lang="ru-RU" dirty="0" smtClean="0"/>
              <a:t>4</a:t>
            </a:r>
            <a:r>
              <a:rPr lang="ru-RU" dirty="0"/>
              <a:t>. Общественная деятельность: лидеры и активисты детских и молодёжных организаций и движений не ниже районного уровня; школьники, являющиеся авторами разработанных социально-значимых проектов; отличившиеся в социально-полезной деятельности, в том числе волонтёры, заслужившие награды за деятельность в социальной сфере.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6732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476672"/>
            <a:ext cx="8352928" cy="5649491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В муниципальные отделы образований неоднократно отправлялись письма с просьбой довести данную информацию до обучающихся, тем не менее за 2018 год ни одного обучающегося из:</a:t>
            </a:r>
          </a:p>
          <a:p>
            <a:r>
              <a:rPr lang="ru-RU" dirty="0"/>
              <a:t>г.Зея </a:t>
            </a:r>
          </a:p>
          <a:p>
            <a:r>
              <a:rPr lang="ru-RU" dirty="0" err="1"/>
              <a:t>г.Циолковский</a:t>
            </a:r>
            <a:endParaRPr lang="ru-RU" dirty="0"/>
          </a:p>
          <a:p>
            <a:r>
              <a:rPr lang="ru-RU" dirty="0"/>
              <a:t>Белогорского района</a:t>
            </a:r>
          </a:p>
          <a:p>
            <a:r>
              <a:rPr lang="ru-RU" dirty="0"/>
              <a:t>Завитинского района</a:t>
            </a:r>
          </a:p>
          <a:p>
            <a:r>
              <a:rPr lang="ru-RU" dirty="0"/>
              <a:t>Константиновского района</a:t>
            </a:r>
          </a:p>
          <a:p>
            <a:r>
              <a:rPr lang="ru-RU" dirty="0"/>
              <a:t>Октябрьского района</a:t>
            </a:r>
          </a:p>
          <a:p>
            <a:r>
              <a:rPr lang="ru-RU" dirty="0"/>
              <a:t>Свободненского района</a:t>
            </a:r>
          </a:p>
          <a:p>
            <a:r>
              <a:rPr lang="ru-RU" dirty="0"/>
              <a:t>Шимановского района</a:t>
            </a:r>
          </a:p>
          <a:p>
            <a:r>
              <a:rPr lang="ru-RU" dirty="0"/>
              <a:t>пгт Прогресс.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6732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692696"/>
            <a:ext cx="8424936" cy="5433467"/>
          </a:xfrm>
        </p:spPr>
        <p:txBody>
          <a:bodyPr/>
          <a:lstStyle/>
          <a:p>
            <a:r>
              <a:rPr lang="ru-RU" dirty="0" smtClean="0"/>
              <a:t>Сайт: РДШ.РФ  </a:t>
            </a:r>
          </a:p>
          <a:p>
            <a:r>
              <a:rPr lang="ru-RU" dirty="0" smtClean="0"/>
              <a:t>Раздел: «Смены»</a:t>
            </a:r>
          </a:p>
          <a:p>
            <a:r>
              <a:rPr lang="ru-RU" dirty="0" smtClean="0"/>
              <a:t>Обозначены все положения конкурсов по линии РДШ, победители которых имеют возможность принять участие в профильных сменах в ВДЦ «Океан», «Орлёнок», «Смена» (рейтинговая система, сообщает о победителях </a:t>
            </a:r>
            <a:r>
              <a:rPr lang="ru-RU" dirty="0" err="1" smtClean="0"/>
              <a:t>Росдетцентр</a:t>
            </a:r>
            <a:r>
              <a:rPr lang="ru-RU" dirty="0" smtClean="0"/>
              <a:t> (г.Москва)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8309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08920"/>
            <a:ext cx="8229600" cy="1143000"/>
          </a:xfrm>
        </p:spPr>
        <p:txBody>
          <a:bodyPr/>
          <a:lstStyle/>
          <a:p>
            <a:r>
              <a:rPr lang="ru-RU" b="1" dirty="0" smtClean="0"/>
              <a:t>Благодарю за внимание!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36732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71600" y="548680"/>
            <a:ext cx="7715200" cy="5832648"/>
          </a:xfrm>
        </p:spPr>
        <p:txBody>
          <a:bodyPr>
            <a:normAutofit/>
          </a:bodyPr>
          <a:lstStyle/>
          <a:p>
            <a:r>
              <a:rPr lang="ru-RU" dirty="0"/>
              <a:t>Во исполнение приказа Минобрнауки от 06.11.2015 года №1430 </a:t>
            </a:r>
            <a:r>
              <a:rPr lang="ru-RU" dirty="0" smtClean="0"/>
              <a:t>формирование </a:t>
            </a:r>
            <a:r>
              <a:rPr lang="ru-RU" dirty="0"/>
              <a:t>и отправление детских делегаций во всероссийские центры «Орлёнок» и «Океан» и международный центр «Артек» осуществляет государственное автономное учреждение дополнительного профессионального образования «Амурский областной институт развития образования».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0805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259632" y="476672"/>
            <a:ext cx="7427168" cy="5649491"/>
          </a:xfrm>
        </p:spPr>
        <p:txBody>
          <a:bodyPr/>
          <a:lstStyle/>
          <a:p>
            <a:r>
              <a:rPr lang="ru-RU" dirty="0"/>
              <a:t>На 2018 год квота бесплатных путёвок, выделяемых Амурской </a:t>
            </a:r>
            <a:r>
              <a:rPr lang="ru-RU" dirty="0" smtClean="0"/>
              <a:t>области: </a:t>
            </a:r>
          </a:p>
          <a:p>
            <a:r>
              <a:rPr lang="ru-RU" dirty="0" smtClean="0"/>
              <a:t>в </a:t>
            </a:r>
            <a:r>
              <a:rPr lang="ru-RU" dirty="0"/>
              <a:t>ВДЦ «Орлёнок» - 20 чел.,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ВДЦ «Океан» -  299 чел.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ВДЦ «Океан» дети дополнительно могут попасть, участвуя в конкурсах, которые проводит Центр на своем сайте.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4850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475656" y="548680"/>
            <a:ext cx="7221488" cy="5649491"/>
          </a:xfrm>
        </p:spPr>
        <p:txBody>
          <a:bodyPr/>
          <a:lstStyle/>
          <a:p>
            <a:r>
              <a:rPr lang="ru-RU" dirty="0" smtClean="0"/>
              <a:t>В 2018г. </a:t>
            </a:r>
            <a:r>
              <a:rPr lang="ru-RU" dirty="0"/>
              <a:t>в ВДЦ «Океан» </a:t>
            </a:r>
            <a:r>
              <a:rPr lang="ru-RU" b="1" dirty="0"/>
              <a:t>ни одного ребёнка не отправлено</a:t>
            </a:r>
            <a:r>
              <a:rPr lang="ru-RU" dirty="0"/>
              <a:t> из:</a:t>
            </a:r>
          </a:p>
          <a:p>
            <a:r>
              <a:rPr lang="ru-RU" dirty="0"/>
              <a:t>Октябрьского района</a:t>
            </a:r>
          </a:p>
          <a:p>
            <a:r>
              <a:rPr lang="ru-RU" dirty="0"/>
              <a:t>Свободненского района</a:t>
            </a:r>
          </a:p>
          <a:p>
            <a:r>
              <a:rPr lang="ru-RU" dirty="0"/>
              <a:t>Шимановского района</a:t>
            </a:r>
          </a:p>
          <a:p>
            <a:r>
              <a:rPr lang="ru-RU" dirty="0"/>
              <a:t>Константиновского района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6732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331640" y="476672"/>
            <a:ext cx="7355160" cy="5649491"/>
          </a:xfrm>
        </p:spPr>
        <p:txBody>
          <a:bodyPr/>
          <a:lstStyle/>
          <a:p>
            <a:r>
              <a:rPr lang="ru-RU" dirty="0"/>
              <a:t>На 12 </a:t>
            </a:r>
            <a:r>
              <a:rPr lang="ru-RU" dirty="0" smtClean="0"/>
              <a:t>смену в ВДЦ «Океан»  </a:t>
            </a:r>
            <a:r>
              <a:rPr lang="ru-RU" dirty="0"/>
              <a:t>только 4 территории прислали заявки.</a:t>
            </a:r>
          </a:p>
          <a:p>
            <a:r>
              <a:rPr lang="ru-RU" dirty="0"/>
              <a:t>На 13 смену поступило 9 заявок, пришлось повторно </a:t>
            </a:r>
            <a:r>
              <a:rPr lang="ru-RU" dirty="0" smtClean="0"/>
              <a:t>отправлять запрос</a:t>
            </a:r>
          </a:p>
          <a:p>
            <a:r>
              <a:rPr lang="ru-RU" dirty="0" smtClean="0"/>
              <a:t>(</a:t>
            </a:r>
            <a:r>
              <a:rPr lang="ru-RU" dirty="0"/>
              <a:t>В Тамбовском районе не нашлось ни одной кандидатуры на 7 направлений).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6732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331640" y="476672"/>
            <a:ext cx="7355160" cy="5649491"/>
          </a:xfrm>
        </p:spPr>
        <p:txBody>
          <a:bodyPr>
            <a:normAutofit/>
          </a:bodyPr>
          <a:lstStyle/>
          <a:p>
            <a:r>
              <a:rPr lang="ru-RU" dirty="0"/>
              <a:t>С 2017 года распределение бюджетных мест в МДЦ «Артек» осуществляется посредством автоматизированной информационной системы «Путёвка», обеспечивающей отбор в рамках региональной и тематической квоты мест на обучение по дополнительным общеразвивающим программам на основе рейтинга достижений обучающегося. </a:t>
            </a:r>
          </a:p>
          <a:p>
            <a:r>
              <a:rPr lang="ru-RU" dirty="0" smtClean="0"/>
              <a:t>Для </a:t>
            </a:r>
            <a:r>
              <a:rPr lang="ru-RU" dirty="0"/>
              <a:t>регистрации на сайте необходимо зайти на сайт МДЦ «Артек» в раздел «Информация для родителей».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6732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5000">
              <a:schemeClr val="accent1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142984"/>
            <a:ext cx="8115357" cy="507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785786" y="642918"/>
            <a:ext cx="3429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</a:t>
            </a:r>
            <a:r>
              <a:rPr lang="ru-RU" dirty="0" err="1" smtClean="0"/>
              <a:t>артек.дети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88888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8846" t="11538" r="30288"/>
          <a:stretch>
            <a:fillRect/>
          </a:stretch>
        </p:blipFill>
        <p:spPr bwMode="auto">
          <a:xfrm>
            <a:off x="428596" y="428604"/>
            <a:ext cx="4118556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 l="32589" t="12143" r="33482" b="5714"/>
          <a:stretch>
            <a:fillRect/>
          </a:stretch>
        </p:blipFill>
        <p:spPr bwMode="auto">
          <a:xfrm>
            <a:off x="4714876" y="428604"/>
            <a:ext cx="3871318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3375262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64</TotalTime>
  <Words>467</Words>
  <Application>Microsoft Office PowerPoint</Application>
  <PresentationFormat>Экран (4:3)</PresentationFormat>
  <Paragraphs>45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Эркер</vt:lpstr>
      <vt:lpstr>Участие обучающихся муниципальных образовательных организаций  в профильных сменах  Всероссийских детских центров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Участие обучающихся муниципальных образовательных организаций  в профильных сменах  Всероссийских детских центров</dc:title>
  <dc:creator>MMA</dc:creator>
  <cp:lastModifiedBy>dariy</cp:lastModifiedBy>
  <cp:revision>10</cp:revision>
  <dcterms:created xsi:type="dcterms:W3CDTF">2018-09-12T01:57:08Z</dcterms:created>
  <dcterms:modified xsi:type="dcterms:W3CDTF">2018-09-27T10:22:39Z</dcterms:modified>
</cp:coreProperties>
</file>